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60" r:id="rId3"/>
    <p:sldId id="257" r:id="rId4"/>
    <p:sldId id="258" r:id="rId5"/>
    <p:sldId id="259" r:id="rId6"/>
    <p:sldId id="261" r:id="rId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92" d="100"/>
          <a:sy n="92" d="100"/>
        </p:scale>
        <p:origin x="9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F59CF9-4D01-4942-B379-9F1A8C26DC67}" type="doc">
      <dgm:prSet loTypeId="urn:microsoft.com/office/officeart/2005/8/layout/radial1" loCatId="cycle" qsTypeId="urn:microsoft.com/office/officeart/2005/8/quickstyle/3d3" qsCatId="3D" csTypeId="urn:microsoft.com/office/officeart/2005/8/colors/accent0_3" csCatId="mainScheme" phldr="1"/>
      <dgm:spPr/>
      <dgm:t>
        <a:bodyPr/>
        <a:lstStyle/>
        <a:p>
          <a:endParaRPr lang="es-MX"/>
        </a:p>
      </dgm:t>
    </dgm:pt>
    <dgm:pt modelId="{4339675F-D8E0-4BA7-B32F-EBFD1AA42980}">
      <dgm:prSet phldrT="[Texto]"/>
      <dgm:spPr/>
      <dgm:t>
        <a:bodyPr/>
        <a:lstStyle/>
        <a:p>
          <a:r>
            <a:rPr lang="es-MX" smtClean="0"/>
            <a:t>Servidores </a:t>
          </a:r>
          <a:endParaRPr lang="es-MX"/>
        </a:p>
      </dgm:t>
    </dgm:pt>
    <dgm:pt modelId="{D9CAA125-55C3-4224-B3FD-8F92A102D7C0}" type="parTrans" cxnId="{5DDECD90-86E4-4771-A4F7-EB96FEC7A154}">
      <dgm:prSet/>
      <dgm:spPr/>
      <dgm:t>
        <a:bodyPr/>
        <a:lstStyle/>
        <a:p>
          <a:endParaRPr lang="es-MX"/>
        </a:p>
      </dgm:t>
    </dgm:pt>
    <dgm:pt modelId="{AF76B5A3-8EF4-4DEE-A110-DA2C0462A608}" type="sibTrans" cxnId="{5DDECD90-86E4-4771-A4F7-EB96FEC7A154}">
      <dgm:prSet/>
      <dgm:spPr/>
      <dgm:t>
        <a:bodyPr/>
        <a:lstStyle/>
        <a:p>
          <a:endParaRPr lang="es-MX"/>
        </a:p>
      </dgm:t>
    </dgm:pt>
    <dgm:pt modelId="{6C6AFD22-F334-488D-B91E-2CF5A46C7774}">
      <dgm:prSet phldrT="[Texto]" custT="1"/>
      <dgm:spPr/>
      <dgm:t>
        <a:bodyPr/>
        <a:lstStyle/>
        <a:p>
          <a:r>
            <a:rPr lang="es-MX" sz="1800" dirty="0" smtClean="0"/>
            <a:t>Es una computadora especializada de muy altas capacidades de proceso, que provee servicios a otras computadoras denominadas clientes.</a:t>
          </a:r>
          <a:endParaRPr lang="es-MX" sz="1800" dirty="0"/>
        </a:p>
      </dgm:t>
    </dgm:pt>
    <dgm:pt modelId="{F37888AE-31C8-4FCD-BD9E-964AA3293722}" type="parTrans" cxnId="{70FE59E7-C281-44D0-9D4C-E4FB75A941F2}">
      <dgm:prSet/>
      <dgm:spPr/>
      <dgm:t>
        <a:bodyPr/>
        <a:lstStyle/>
        <a:p>
          <a:endParaRPr lang="es-MX"/>
        </a:p>
      </dgm:t>
    </dgm:pt>
    <dgm:pt modelId="{1EF2E285-5C9B-4979-8EDC-90D96D0760F2}" type="sibTrans" cxnId="{70FE59E7-C281-44D0-9D4C-E4FB75A941F2}">
      <dgm:prSet/>
      <dgm:spPr/>
      <dgm:t>
        <a:bodyPr/>
        <a:lstStyle/>
        <a:p>
          <a:endParaRPr lang="es-MX"/>
        </a:p>
      </dgm:t>
    </dgm:pt>
    <dgm:pt modelId="{26B852FD-FFBA-491E-A740-D544A80F54A0}">
      <dgm:prSet phldrT="[Texto]" custT="1"/>
      <dgm:spPr/>
      <dgm:t>
        <a:bodyPr/>
        <a:lstStyle/>
        <a:p>
          <a:pPr algn="ctr"/>
          <a:r>
            <a:rPr lang="es-MX" sz="1600" dirty="0" smtClean="0"/>
            <a:t>Servidor de aplicaciones</a:t>
          </a:r>
        </a:p>
        <a:p>
          <a:pPr algn="ctr"/>
          <a:r>
            <a:rPr lang="es-MX" sz="1600" dirty="0" smtClean="0"/>
            <a:t>Servidor de audio/video</a:t>
          </a:r>
        </a:p>
        <a:p>
          <a:pPr algn="ctr"/>
          <a:r>
            <a:rPr lang="es-MX" sz="1600" dirty="0" smtClean="0"/>
            <a:t>Servidor de chat</a:t>
          </a:r>
        </a:p>
        <a:p>
          <a:pPr algn="ctr"/>
          <a:r>
            <a:rPr lang="es-MX" sz="1600" dirty="0" smtClean="0"/>
            <a:t>Servidor de fax</a:t>
          </a:r>
        </a:p>
        <a:p>
          <a:pPr algn="ctr"/>
          <a:r>
            <a:rPr lang="es-MX" sz="1600" dirty="0" smtClean="0"/>
            <a:t>Servidor FTP</a:t>
          </a:r>
        </a:p>
        <a:p>
          <a:pPr algn="ctr"/>
          <a:r>
            <a:rPr lang="es-MX" sz="1600" dirty="0" smtClean="0"/>
            <a:t>Servidor de colaboración</a:t>
          </a:r>
        </a:p>
        <a:p>
          <a:pPr algn="ctr"/>
          <a:r>
            <a:rPr lang="es-MX" sz="1600" dirty="0" smtClean="0"/>
            <a:t>Servidor IRC</a:t>
          </a:r>
        </a:p>
        <a:p>
          <a:pPr algn="ctr"/>
          <a:r>
            <a:rPr lang="es-MX" sz="1600" dirty="0" smtClean="0"/>
            <a:t>Servidor web</a:t>
          </a:r>
        </a:p>
        <a:p>
          <a:pPr algn="ctr"/>
          <a:r>
            <a:rPr lang="es-MX" sz="1600" dirty="0" smtClean="0"/>
            <a:t>Servidor de noticias</a:t>
          </a:r>
        </a:p>
        <a:p>
          <a:pPr algn="ctr"/>
          <a:r>
            <a:rPr lang="es-MX" sz="1600" dirty="0" smtClean="0"/>
            <a:t>Servidor de Proxy </a:t>
          </a:r>
        </a:p>
        <a:p>
          <a:pPr algn="ctr"/>
          <a:r>
            <a:rPr lang="es-MX" sz="1600" dirty="0" smtClean="0"/>
            <a:t>Servidor de archivos</a:t>
          </a:r>
        </a:p>
        <a:p>
          <a:pPr algn="ctr"/>
          <a:r>
            <a:rPr lang="es-MX" sz="1600" dirty="0" smtClean="0"/>
            <a:t>Servidor de base de datos </a:t>
          </a:r>
        </a:p>
        <a:p>
          <a:pPr algn="ctr"/>
          <a:r>
            <a:rPr lang="es-MX" sz="1600" dirty="0" smtClean="0"/>
            <a:t>Servidor de lista</a:t>
          </a:r>
        </a:p>
        <a:p>
          <a:pPr algn="ctr"/>
          <a:r>
            <a:rPr lang="es-MX" sz="1600" dirty="0" smtClean="0"/>
            <a:t>Servidor de impresiones</a:t>
          </a:r>
        </a:p>
        <a:p>
          <a:pPr algn="ctr"/>
          <a:r>
            <a:rPr lang="es-MX" sz="1600" dirty="0" smtClean="0"/>
            <a:t>Servidor de telefonía</a:t>
          </a:r>
        </a:p>
        <a:p>
          <a:pPr algn="ctr"/>
          <a:r>
            <a:rPr lang="es-MX" sz="1600" dirty="0" smtClean="0"/>
            <a:t>Servidor de reserva</a:t>
          </a:r>
        </a:p>
        <a:p>
          <a:pPr algn="ctr"/>
          <a:r>
            <a:rPr lang="es-MX" sz="1600" dirty="0" smtClean="0"/>
            <a:t>Servidor dedicado</a:t>
          </a:r>
        </a:p>
        <a:p>
          <a:pPr algn="ctr"/>
          <a:r>
            <a:rPr lang="es-MX" sz="1600" dirty="0" smtClean="0"/>
            <a:t>Servidor no dedicado</a:t>
          </a:r>
        </a:p>
        <a:p>
          <a:pPr algn="ctr"/>
          <a:r>
            <a:rPr lang="es-MX" sz="1600" dirty="0" smtClean="0"/>
            <a:t>Servidor de Telnet</a:t>
          </a:r>
        </a:p>
      </dgm:t>
    </dgm:pt>
    <dgm:pt modelId="{CCF2D926-0E7D-4A54-98BC-84BC0159D8FF}" type="parTrans" cxnId="{1D54D8E6-59B0-4F51-8CC6-4F1FC222E70B}">
      <dgm:prSet/>
      <dgm:spPr/>
      <dgm:t>
        <a:bodyPr/>
        <a:lstStyle/>
        <a:p>
          <a:endParaRPr lang="es-MX"/>
        </a:p>
      </dgm:t>
    </dgm:pt>
    <dgm:pt modelId="{52845A8A-BFAD-4B4F-9B13-57883DA63EC6}" type="sibTrans" cxnId="{1D54D8E6-59B0-4F51-8CC6-4F1FC222E70B}">
      <dgm:prSet/>
      <dgm:spPr/>
      <dgm:t>
        <a:bodyPr/>
        <a:lstStyle/>
        <a:p>
          <a:endParaRPr lang="es-MX"/>
        </a:p>
      </dgm:t>
    </dgm:pt>
    <dgm:pt modelId="{A3006949-EFBB-4606-9856-05A991528EC8}">
      <dgm:prSet phldrT="[Texto]" custT="1"/>
      <dgm:spPr/>
      <dgm:t>
        <a:bodyPr/>
        <a:lstStyle/>
        <a:p>
          <a:r>
            <a:rPr lang="es-MX" sz="1800" dirty="0" smtClean="0"/>
            <a:t>Cubierta, botón de encendido, indicadores, unidad óptico, Bahías DD y guías </a:t>
          </a:r>
        </a:p>
        <a:p>
          <a:r>
            <a:rPr lang="es-MX" sz="1800" dirty="0" smtClean="0"/>
            <a:t>Microprocesador, memoria RAM, placas del sistema, disco duro y unidades de disco óptico</a:t>
          </a:r>
        </a:p>
        <a:p>
          <a:r>
            <a:rPr lang="es-MX" sz="1800" dirty="0" smtClean="0"/>
            <a:t>Su software se enfoca en ofrecer uno o varios servicios (funcionalidades de red o a los usuarios).hardware preciso, soporta tareas complejas, permite sustituir componentes dañados sin apagar el sistema.</a:t>
          </a:r>
          <a:endParaRPr lang="es-MX" sz="1800" dirty="0"/>
        </a:p>
      </dgm:t>
    </dgm:pt>
    <dgm:pt modelId="{A5D09E12-AE80-4C40-85A8-2BDC3C960B1B}" type="parTrans" cxnId="{EC4B47B1-B26A-4A8A-A84D-6DDBC58E22CF}">
      <dgm:prSet/>
      <dgm:spPr/>
      <dgm:t>
        <a:bodyPr/>
        <a:lstStyle/>
        <a:p>
          <a:endParaRPr lang="es-MX"/>
        </a:p>
      </dgm:t>
    </dgm:pt>
    <dgm:pt modelId="{A406B622-3F34-4A08-8CA4-8353D781EE90}" type="sibTrans" cxnId="{EC4B47B1-B26A-4A8A-A84D-6DDBC58E22CF}">
      <dgm:prSet/>
      <dgm:spPr/>
      <dgm:t>
        <a:bodyPr/>
        <a:lstStyle/>
        <a:p>
          <a:endParaRPr lang="es-MX"/>
        </a:p>
      </dgm:t>
    </dgm:pt>
    <dgm:pt modelId="{45E1E911-B315-4371-BE94-18B3F50F9F8D}" type="pres">
      <dgm:prSet presAssocID="{F5F59CF9-4D01-4942-B379-9F1A8C26DC67}" presName="cycle" presStyleCnt="0">
        <dgm:presLayoutVars>
          <dgm:chMax val="1"/>
          <dgm:dir/>
          <dgm:animLvl val="ctr"/>
          <dgm:resizeHandles val="exact"/>
        </dgm:presLayoutVars>
      </dgm:prSet>
      <dgm:spPr/>
      <dgm:t>
        <a:bodyPr/>
        <a:lstStyle/>
        <a:p>
          <a:endParaRPr lang="es-MX"/>
        </a:p>
      </dgm:t>
    </dgm:pt>
    <dgm:pt modelId="{A4F18886-9458-448F-B900-3BF5CEF5A747}" type="pres">
      <dgm:prSet presAssocID="{4339675F-D8E0-4BA7-B32F-EBFD1AA42980}" presName="centerShape" presStyleLbl="node0" presStyleIdx="0" presStyleCnt="1" custLinFactNeighborX="-1677" custLinFactNeighborY="41203"/>
      <dgm:spPr/>
      <dgm:t>
        <a:bodyPr/>
        <a:lstStyle/>
        <a:p>
          <a:endParaRPr lang="es-MX"/>
        </a:p>
      </dgm:t>
    </dgm:pt>
    <dgm:pt modelId="{008BE6DB-C71E-4E29-869B-73C8B9020CEC}" type="pres">
      <dgm:prSet presAssocID="{F37888AE-31C8-4FCD-BD9E-964AA3293722}" presName="Name9" presStyleLbl="parChTrans1D2" presStyleIdx="0" presStyleCnt="3"/>
      <dgm:spPr/>
      <dgm:t>
        <a:bodyPr/>
        <a:lstStyle/>
        <a:p>
          <a:endParaRPr lang="es-MX"/>
        </a:p>
      </dgm:t>
    </dgm:pt>
    <dgm:pt modelId="{538D5B59-B487-4F73-A6D4-C75C72672678}" type="pres">
      <dgm:prSet presAssocID="{F37888AE-31C8-4FCD-BD9E-964AA3293722}" presName="connTx" presStyleLbl="parChTrans1D2" presStyleIdx="0" presStyleCnt="3"/>
      <dgm:spPr/>
      <dgm:t>
        <a:bodyPr/>
        <a:lstStyle/>
        <a:p>
          <a:endParaRPr lang="es-MX"/>
        </a:p>
      </dgm:t>
    </dgm:pt>
    <dgm:pt modelId="{6FE3B014-F66F-4B12-B022-1787C967CEE1}" type="pres">
      <dgm:prSet presAssocID="{6C6AFD22-F334-488D-B91E-2CF5A46C7774}" presName="node" presStyleLbl="node1" presStyleIdx="0" presStyleCnt="3" custScaleX="132662" custScaleY="104555" custRadScaleRad="56920" custRadScaleInc="20560">
        <dgm:presLayoutVars>
          <dgm:bulletEnabled val="1"/>
        </dgm:presLayoutVars>
      </dgm:prSet>
      <dgm:spPr/>
      <dgm:t>
        <a:bodyPr/>
        <a:lstStyle/>
        <a:p>
          <a:endParaRPr lang="es-MX"/>
        </a:p>
      </dgm:t>
    </dgm:pt>
    <dgm:pt modelId="{B3191DC7-0DEC-4D15-9D46-C712C9458FCF}" type="pres">
      <dgm:prSet presAssocID="{CCF2D926-0E7D-4A54-98BC-84BC0159D8FF}" presName="Name9" presStyleLbl="parChTrans1D2" presStyleIdx="1" presStyleCnt="3"/>
      <dgm:spPr/>
      <dgm:t>
        <a:bodyPr/>
        <a:lstStyle/>
        <a:p>
          <a:endParaRPr lang="es-MX"/>
        </a:p>
      </dgm:t>
    </dgm:pt>
    <dgm:pt modelId="{59B63F4D-CB86-4B96-90F6-AD95577BC422}" type="pres">
      <dgm:prSet presAssocID="{CCF2D926-0E7D-4A54-98BC-84BC0159D8FF}" presName="connTx" presStyleLbl="parChTrans1D2" presStyleIdx="1" presStyleCnt="3"/>
      <dgm:spPr/>
      <dgm:t>
        <a:bodyPr/>
        <a:lstStyle/>
        <a:p>
          <a:endParaRPr lang="es-MX"/>
        </a:p>
      </dgm:t>
    </dgm:pt>
    <dgm:pt modelId="{41AA79ED-75B9-4914-ABB8-4216DB1C6332}" type="pres">
      <dgm:prSet presAssocID="{26B852FD-FFBA-491E-A740-D544A80F54A0}" presName="node" presStyleLbl="node1" presStyleIdx="1" presStyleCnt="3" custScaleX="170628" custScaleY="284821" custRadScaleRad="119547" custRadScaleInc="-44011">
        <dgm:presLayoutVars>
          <dgm:bulletEnabled val="1"/>
        </dgm:presLayoutVars>
      </dgm:prSet>
      <dgm:spPr/>
      <dgm:t>
        <a:bodyPr/>
        <a:lstStyle/>
        <a:p>
          <a:endParaRPr lang="es-MX"/>
        </a:p>
      </dgm:t>
    </dgm:pt>
    <dgm:pt modelId="{07B6563C-B420-43C7-9AFB-CDCAB1237ED9}" type="pres">
      <dgm:prSet presAssocID="{A5D09E12-AE80-4C40-85A8-2BDC3C960B1B}" presName="Name9" presStyleLbl="parChTrans1D2" presStyleIdx="2" presStyleCnt="3"/>
      <dgm:spPr/>
      <dgm:t>
        <a:bodyPr/>
        <a:lstStyle/>
        <a:p>
          <a:endParaRPr lang="es-MX"/>
        </a:p>
      </dgm:t>
    </dgm:pt>
    <dgm:pt modelId="{70E033D1-7FE0-4310-BC2B-621F53ACE2BF}" type="pres">
      <dgm:prSet presAssocID="{A5D09E12-AE80-4C40-85A8-2BDC3C960B1B}" presName="connTx" presStyleLbl="parChTrans1D2" presStyleIdx="2" presStyleCnt="3"/>
      <dgm:spPr/>
      <dgm:t>
        <a:bodyPr/>
        <a:lstStyle/>
        <a:p>
          <a:endParaRPr lang="es-MX"/>
        </a:p>
      </dgm:t>
    </dgm:pt>
    <dgm:pt modelId="{D0FADDCB-E7F1-4AC7-8E60-A5864B9CE99A}" type="pres">
      <dgm:prSet presAssocID="{A3006949-EFBB-4606-9856-05A991528EC8}" presName="node" presStyleLbl="node1" presStyleIdx="2" presStyleCnt="3" custScaleX="233021" custScaleY="169216" custLinFactNeighborX="-6271" custLinFactNeighborY="1256" custRadScaleRad="132254" custRadScaleInc="65439">
        <dgm:presLayoutVars>
          <dgm:bulletEnabled val="1"/>
        </dgm:presLayoutVars>
      </dgm:prSet>
      <dgm:spPr/>
      <dgm:t>
        <a:bodyPr/>
        <a:lstStyle/>
        <a:p>
          <a:endParaRPr lang="es-MX"/>
        </a:p>
      </dgm:t>
    </dgm:pt>
  </dgm:ptLst>
  <dgm:cxnLst>
    <dgm:cxn modelId="{DA037F89-F4FC-4DE7-9EA6-549A88660B4D}" type="presOf" srcId="{A5D09E12-AE80-4C40-85A8-2BDC3C960B1B}" destId="{07B6563C-B420-43C7-9AFB-CDCAB1237ED9}" srcOrd="0" destOrd="0" presId="urn:microsoft.com/office/officeart/2005/8/layout/radial1"/>
    <dgm:cxn modelId="{70FE59E7-C281-44D0-9D4C-E4FB75A941F2}" srcId="{4339675F-D8E0-4BA7-B32F-EBFD1AA42980}" destId="{6C6AFD22-F334-488D-B91E-2CF5A46C7774}" srcOrd="0" destOrd="0" parTransId="{F37888AE-31C8-4FCD-BD9E-964AA3293722}" sibTransId="{1EF2E285-5C9B-4979-8EDC-90D96D0760F2}"/>
    <dgm:cxn modelId="{D4DA6D3B-2ED2-4EFD-87D6-51D9EC7E7F7B}" type="presOf" srcId="{4339675F-D8E0-4BA7-B32F-EBFD1AA42980}" destId="{A4F18886-9458-448F-B900-3BF5CEF5A747}" srcOrd="0" destOrd="0" presId="urn:microsoft.com/office/officeart/2005/8/layout/radial1"/>
    <dgm:cxn modelId="{5DDECD90-86E4-4771-A4F7-EB96FEC7A154}" srcId="{F5F59CF9-4D01-4942-B379-9F1A8C26DC67}" destId="{4339675F-D8E0-4BA7-B32F-EBFD1AA42980}" srcOrd="0" destOrd="0" parTransId="{D9CAA125-55C3-4224-B3FD-8F92A102D7C0}" sibTransId="{AF76B5A3-8EF4-4DEE-A110-DA2C0462A608}"/>
    <dgm:cxn modelId="{91717A11-7061-4073-96A7-EFC8324A242F}" type="presOf" srcId="{A5D09E12-AE80-4C40-85A8-2BDC3C960B1B}" destId="{70E033D1-7FE0-4310-BC2B-621F53ACE2BF}" srcOrd="1" destOrd="0" presId="urn:microsoft.com/office/officeart/2005/8/layout/radial1"/>
    <dgm:cxn modelId="{3CAFEC06-6757-44D7-8DEA-300FA83E5C67}" type="presOf" srcId="{CCF2D926-0E7D-4A54-98BC-84BC0159D8FF}" destId="{59B63F4D-CB86-4B96-90F6-AD95577BC422}" srcOrd="1" destOrd="0" presId="urn:microsoft.com/office/officeart/2005/8/layout/radial1"/>
    <dgm:cxn modelId="{E92D429D-4797-4A0C-964E-9FCA5F453D50}" type="presOf" srcId="{A3006949-EFBB-4606-9856-05A991528EC8}" destId="{D0FADDCB-E7F1-4AC7-8E60-A5864B9CE99A}" srcOrd="0" destOrd="0" presId="urn:microsoft.com/office/officeart/2005/8/layout/radial1"/>
    <dgm:cxn modelId="{1D54D8E6-59B0-4F51-8CC6-4F1FC222E70B}" srcId="{4339675F-D8E0-4BA7-B32F-EBFD1AA42980}" destId="{26B852FD-FFBA-491E-A740-D544A80F54A0}" srcOrd="1" destOrd="0" parTransId="{CCF2D926-0E7D-4A54-98BC-84BC0159D8FF}" sibTransId="{52845A8A-BFAD-4B4F-9B13-57883DA63EC6}"/>
    <dgm:cxn modelId="{31A63220-60B4-4F3B-A305-C1900A9AEE25}" type="presOf" srcId="{CCF2D926-0E7D-4A54-98BC-84BC0159D8FF}" destId="{B3191DC7-0DEC-4D15-9D46-C712C9458FCF}" srcOrd="0" destOrd="0" presId="urn:microsoft.com/office/officeart/2005/8/layout/radial1"/>
    <dgm:cxn modelId="{8ECF0BBF-842B-4F74-BB2E-56A49EB45D1E}" type="presOf" srcId="{26B852FD-FFBA-491E-A740-D544A80F54A0}" destId="{41AA79ED-75B9-4914-ABB8-4216DB1C6332}" srcOrd="0" destOrd="0" presId="urn:microsoft.com/office/officeart/2005/8/layout/radial1"/>
    <dgm:cxn modelId="{8F3CCC3C-1E99-4C27-BBC1-FBE4F0E926C7}" type="presOf" srcId="{F37888AE-31C8-4FCD-BD9E-964AA3293722}" destId="{008BE6DB-C71E-4E29-869B-73C8B9020CEC}" srcOrd="0" destOrd="0" presId="urn:microsoft.com/office/officeart/2005/8/layout/radial1"/>
    <dgm:cxn modelId="{EC4B47B1-B26A-4A8A-A84D-6DDBC58E22CF}" srcId="{4339675F-D8E0-4BA7-B32F-EBFD1AA42980}" destId="{A3006949-EFBB-4606-9856-05A991528EC8}" srcOrd="2" destOrd="0" parTransId="{A5D09E12-AE80-4C40-85A8-2BDC3C960B1B}" sibTransId="{A406B622-3F34-4A08-8CA4-8353D781EE90}"/>
    <dgm:cxn modelId="{BE188CC5-1680-4EA4-B3E8-75C3DBE09521}" type="presOf" srcId="{F37888AE-31C8-4FCD-BD9E-964AA3293722}" destId="{538D5B59-B487-4F73-A6D4-C75C72672678}" srcOrd="1" destOrd="0" presId="urn:microsoft.com/office/officeart/2005/8/layout/radial1"/>
    <dgm:cxn modelId="{88FD1E87-EE18-4693-BF8C-CA48A65FD660}" type="presOf" srcId="{6C6AFD22-F334-488D-B91E-2CF5A46C7774}" destId="{6FE3B014-F66F-4B12-B022-1787C967CEE1}" srcOrd="0" destOrd="0" presId="urn:microsoft.com/office/officeart/2005/8/layout/radial1"/>
    <dgm:cxn modelId="{4F83AE44-9CBD-40A1-8658-5169993919AD}" type="presOf" srcId="{F5F59CF9-4D01-4942-B379-9F1A8C26DC67}" destId="{45E1E911-B315-4371-BE94-18B3F50F9F8D}" srcOrd="0" destOrd="0" presId="urn:microsoft.com/office/officeart/2005/8/layout/radial1"/>
    <dgm:cxn modelId="{171B5355-0E67-4617-97A4-C738F73E5C42}" type="presParOf" srcId="{45E1E911-B315-4371-BE94-18B3F50F9F8D}" destId="{A4F18886-9458-448F-B900-3BF5CEF5A747}" srcOrd="0" destOrd="0" presId="urn:microsoft.com/office/officeart/2005/8/layout/radial1"/>
    <dgm:cxn modelId="{8146F129-FCC3-49C7-AD25-A048BCB4D8CD}" type="presParOf" srcId="{45E1E911-B315-4371-BE94-18B3F50F9F8D}" destId="{008BE6DB-C71E-4E29-869B-73C8B9020CEC}" srcOrd="1" destOrd="0" presId="urn:microsoft.com/office/officeart/2005/8/layout/radial1"/>
    <dgm:cxn modelId="{C8244BD0-CA9A-4C4D-B1FD-5B6235D4C243}" type="presParOf" srcId="{008BE6DB-C71E-4E29-869B-73C8B9020CEC}" destId="{538D5B59-B487-4F73-A6D4-C75C72672678}" srcOrd="0" destOrd="0" presId="urn:microsoft.com/office/officeart/2005/8/layout/radial1"/>
    <dgm:cxn modelId="{72352E4F-B2D0-4D3B-85E2-4BF8070297AD}" type="presParOf" srcId="{45E1E911-B315-4371-BE94-18B3F50F9F8D}" destId="{6FE3B014-F66F-4B12-B022-1787C967CEE1}" srcOrd="2" destOrd="0" presId="urn:microsoft.com/office/officeart/2005/8/layout/radial1"/>
    <dgm:cxn modelId="{FD3FF693-D2E3-4EDA-94AC-970667129192}" type="presParOf" srcId="{45E1E911-B315-4371-BE94-18B3F50F9F8D}" destId="{B3191DC7-0DEC-4D15-9D46-C712C9458FCF}" srcOrd="3" destOrd="0" presId="urn:microsoft.com/office/officeart/2005/8/layout/radial1"/>
    <dgm:cxn modelId="{7879FCB9-8BC6-475B-A9F6-1D1DCE9CA7CE}" type="presParOf" srcId="{B3191DC7-0DEC-4D15-9D46-C712C9458FCF}" destId="{59B63F4D-CB86-4B96-90F6-AD95577BC422}" srcOrd="0" destOrd="0" presId="urn:microsoft.com/office/officeart/2005/8/layout/radial1"/>
    <dgm:cxn modelId="{0AF7B142-DC84-47D5-BAD6-9D7F8C7C00DF}" type="presParOf" srcId="{45E1E911-B315-4371-BE94-18B3F50F9F8D}" destId="{41AA79ED-75B9-4914-ABB8-4216DB1C6332}" srcOrd="4" destOrd="0" presId="urn:microsoft.com/office/officeart/2005/8/layout/radial1"/>
    <dgm:cxn modelId="{71BA9E83-B271-4860-B741-547E66C3835A}" type="presParOf" srcId="{45E1E911-B315-4371-BE94-18B3F50F9F8D}" destId="{07B6563C-B420-43C7-9AFB-CDCAB1237ED9}" srcOrd="5" destOrd="0" presId="urn:microsoft.com/office/officeart/2005/8/layout/radial1"/>
    <dgm:cxn modelId="{1404DAA9-6C90-49C2-9EB7-1B7820419655}" type="presParOf" srcId="{07B6563C-B420-43C7-9AFB-CDCAB1237ED9}" destId="{70E033D1-7FE0-4310-BC2B-621F53ACE2BF}" srcOrd="0" destOrd="0" presId="urn:microsoft.com/office/officeart/2005/8/layout/radial1"/>
    <dgm:cxn modelId="{61EF86D1-5BC2-46A6-9CF5-A494DFCAE433}" type="presParOf" srcId="{45E1E911-B315-4371-BE94-18B3F50F9F8D}" destId="{D0FADDCB-E7F1-4AC7-8E60-A5864B9CE99A}" srcOrd="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7A155051-5C46-48A6-89C1-2D92B07B4360}" type="datetimeFigureOut">
              <a:rPr lang="es-MX" smtClean="0"/>
              <a:t>07/03/2016</a:t>
            </a:fld>
            <a:endParaRPr lang="es-MX"/>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s-MX"/>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E245DFD7-9F5F-44EB-84E5-A7CFCBD8382A}" type="slidenum">
              <a:rPr lang="es-MX" smtClean="0"/>
              <a:t>‹Nº›</a:t>
            </a:fld>
            <a:endParaRPr lang="es-MX"/>
          </a:p>
        </p:txBody>
      </p:sp>
    </p:spTree>
    <p:extLst>
      <p:ext uri="{BB962C8B-B14F-4D97-AF65-F5344CB8AC3E}">
        <p14:creationId xmlns:p14="http://schemas.microsoft.com/office/powerpoint/2010/main" val="2655941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A155051-5C46-48A6-89C1-2D92B07B4360}" type="datetimeFigureOut">
              <a:rPr lang="es-MX" smtClean="0"/>
              <a:t>07/03/2016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245DFD7-9F5F-44EB-84E5-A7CFCBD8382A}" type="slidenum">
              <a:rPr lang="es-MX" smtClean="0"/>
              <a:t>‹Nº›</a:t>
            </a:fld>
            <a:endParaRPr lang="es-MX"/>
          </a:p>
        </p:txBody>
      </p:sp>
    </p:spTree>
    <p:extLst>
      <p:ext uri="{BB962C8B-B14F-4D97-AF65-F5344CB8AC3E}">
        <p14:creationId xmlns:p14="http://schemas.microsoft.com/office/powerpoint/2010/main" val="367339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A155051-5C46-48A6-89C1-2D92B07B4360}" type="datetimeFigureOut">
              <a:rPr lang="es-MX" smtClean="0"/>
              <a:t>07/03/2016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245DFD7-9F5F-44EB-84E5-A7CFCBD8382A}" type="slidenum">
              <a:rPr lang="es-MX" smtClean="0"/>
              <a:t>‹Nº›</a:t>
            </a:fld>
            <a:endParaRPr lang="es-MX"/>
          </a:p>
        </p:txBody>
      </p:sp>
    </p:spTree>
    <p:extLst>
      <p:ext uri="{BB962C8B-B14F-4D97-AF65-F5344CB8AC3E}">
        <p14:creationId xmlns:p14="http://schemas.microsoft.com/office/powerpoint/2010/main" val="47468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A155051-5C46-48A6-89C1-2D92B07B4360}" type="datetimeFigureOut">
              <a:rPr lang="es-MX" smtClean="0"/>
              <a:t>07/03/2016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245DFD7-9F5F-44EB-84E5-A7CFCBD8382A}" type="slidenum">
              <a:rPr lang="es-MX" smtClean="0"/>
              <a:t>‹Nº›</a:t>
            </a:fld>
            <a:endParaRPr lang="es-MX"/>
          </a:p>
        </p:txBody>
      </p:sp>
    </p:spTree>
    <p:extLst>
      <p:ext uri="{BB962C8B-B14F-4D97-AF65-F5344CB8AC3E}">
        <p14:creationId xmlns:p14="http://schemas.microsoft.com/office/powerpoint/2010/main" val="1184759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A155051-5C46-48A6-89C1-2D92B07B4360}" type="datetimeFigureOut">
              <a:rPr lang="es-MX" smtClean="0"/>
              <a:t>07/03/2016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245DFD7-9F5F-44EB-84E5-A7CFCBD8382A}" type="slidenum">
              <a:rPr lang="es-MX" smtClean="0"/>
              <a:t>‹Nº›</a:t>
            </a:fld>
            <a:endParaRPr lang="es-MX"/>
          </a:p>
        </p:txBody>
      </p:sp>
    </p:spTree>
    <p:extLst>
      <p:ext uri="{BB962C8B-B14F-4D97-AF65-F5344CB8AC3E}">
        <p14:creationId xmlns:p14="http://schemas.microsoft.com/office/powerpoint/2010/main" val="577704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7A155051-5C46-48A6-89C1-2D92B07B4360}" type="datetimeFigureOut">
              <a:rPr lang="es-MX" smtClean="0"/>
              <a:t>07/03/2016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245DFD7-9F5F-44EB-84E5-A7CFCBD8382A}" type="slidenum">
              <a:rPr lang="es-MX" smtClean="0"/>
              <a:t>‹Nº›</a:t>
            </a:fld>
            <a:endParaRPr lang="es-MX"/>
          </a:p>
        </p:txBody>
      </p:sp>
    </p:spTree>
    <p:extLst>
      <p:ext uri="{BB962C8B-B14F-4D97-AF65-F5344CB8AC3E}">
        <p14:creationId xmlns:p14="http://schemas.microsoft.com/office/powerpoint/2010/main" val="1746559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A155051-5C46-48A6-89C1-2D92B07B4360}" type="datetimeFigureOut">
              <a:rPr lang="es-MX" smtClean="0"/>
              <a:t>07/03/2016</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E245DFD7-9F5F-44EB-84E5-A7CFCBD8382A}" type="slidenum">
              <a:rPr lang="es-MX" smtClean="0"/>
              <a:t>‹Nº›</a:t>
            </a:fld>
            <a:endParaRPr lang="es-MX"/>
          </a:p>
        </p:txBody>
      </p:sp>
    </p:spTree>
    <p:extLst>
      <p:ext uri="{BB962C8B-B14F-4D97-AF65-F5344CB8AC3E}">
        <p14:creationId xmlns:p14="http://schemas.microsoft.com/office/powerpoint/2010/main" val="218079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A155051-5C46-48A6-89C1-2D92B07B4360}" type="datetimeFigureOut">
              <a:rPr lang="es-MX" smtClean="0"/>
              <a:t>07/03/2016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E245DFD7-9F5F-44EB-84E5-A7CFCBD8382A}" type="slidenum">
              <a:rPr lang="es-MX" smtClean="0"/>
              <a:t>‹Nº›</a:t>
            </a:fld>
            <a:endParaRPr lang="es-MX"/>
          </a:p>
        </p:txBody>
      </p:sp>
    </p:spTree>
    <p:extLst>
      <p:ext uri="{BB962C8B-B14F-4D97-AF65-F5344CB8AC3E}">
        <p14:creationId xmlns:p14="http://schemas.microsoft.com/office/powerpoint/2010/main" val="188183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155051-5C46-48A6-89C1-2D92B07B4360}" type="datetimeFigureOut">
              <a:rPr lang="es-MX" smtClean="0"/>
              <a:t>07/03/2016</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E245DFD7-9F5F-44EB-84E5-A7CFCBD8382A}" type="slidenum">
              <a:rPr lang="es-MX" smtClean="0"/>
              <a:t>‹Nº›</a:t>
            </a:fld>
            <a:endParaRPr lang="es-MX"/>
          </a:p>
        </p:txBody>
      </p:sp>
    </p:spTree>
    <p:extLst>
      <p:ext uri="{BB962C8B-B14F-4D97-AF65-F5344CB8AC3E}">
        <p14:creationId xmlns:p14="http://schemas.microsoft.com/office/powerpoint/2010/main" val="409651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7A155051-5C46-48A6-89C1-2D92B07B4360}" type="datetimeFigureOut">
              <a:rPr lang="es-MX" smtClean="0"/>
              <a:t>07/03/2016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E245DFD7-9F5F-44EB-84E5-A7CFCBD8382A}" type="slidenum">
              <a:rPr lang="es-MX" smtClean="0"/>
              <a:t>‹Nº›</a:t>
            </a:fld>
            <a:endParaRPr lang="es-MX"/>
          </a:p>
        </p:txBody>
      </p:sp>
    </p:spTree>
    <p:extLst>
      <p:ext uri="{BB962C8B-B14F-4D97-AF65-F5344CB8AC3E}">
        <p14:creationId xmlns:p14="http://schemas.microsoft.com/office/powerpoint/2010/main" val="894387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0"/>
            <a:ext cx="12192000" cy="5330952"/>
          </a:xfrm>
          <a:blipFill>
            <a:blip r:embed="rId2"/>
            <a:stretch>
              <a:fillRect/>
            </a:stretch>
          </a:blip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7A155051-5C46-48A6-89C1-2D92B07B4360}" type="datetimeFigureOut">
              <a:rPr lang="es-MX" smtClean="0"/>
              <a:t>07/03/2016</a:t>
            </a:fld>
            <a:endParaRPr lang="es-MX"/>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s-MX"/>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E245DFD7-9F5F-44EB-84E5-A7CFCBD8382A}" type="slidenum">
              <a:rPr lang="es-MX" smtClean="0"/>
              <a:t>‹Nº›</a:t>
            </a:fld>
            <a:endParaRPr lang="es-MX"/>
          </a:p>
        </p:txBody>
      </p:sp>
    </p:spTree>
    <p:extLst>
      <p:ext uri="{BB962C8B-B14F-4D97-AF65-F5344CB8AC3E}">
        <p14:creationId xmlns:p14="http://schemas.microsoft.com/office/powerpoint/2010/main" val="1711889921"/>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7A155051-5C46-48A6-89C1-2D92B07B4360}" type="datetimeFigureOut">
              <a:rPr lang="es-MX" smtClean="0"/>
              <a:t>07/03/2016</a:t>
            </a:fld>
            <a:endParaRPr lang="es-MX"/>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s-MX"/>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E245DFD7-9F5F-44EB-84E5-A7CFCBD8382A}" type="slidenum">
              <a:rPr lang="es-MX" smtClean="0"/>
              <a:t>‹Nº›</a:t>
            </a:fld>
            <a:endParaRPr lang="es-MX"/>
          </a:p>
        </p:txBody>
      </p:sp>
    </p:spTree>
    <p:extLst>
      <p:ext uri="{BB962C8B-B14F-4D97-AF65-F5344CB8AC3E}">
        <p14:creationId xmlns:p14="http://schemas.microsoft.com/office/powerpoint/2010/main" val="45758249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nformaticamoderna.com/Servidor.htm" TargetMode="External"/><Relationship Id="rId2" Type="http://schemas.openxmlformats.org/officeDocument/2006/relationships/hyperlink" Target="http://windows.microsoft.com/es-mx/windows-vista/pop3-smtp-and-other-e-mail-server-types" TargetMode="External"/><Relationship Id="rId1" Type="http://schemas.openxmlformats.org/officeDocument/2006/relationships/slideLayout" Target="../slideLayouts/slideLayout2.xml"/><Relationship Id="rId4" Type="http://schemas.openxmlformats.org/officeDocument/2006/relationships/hyperlink" Target="http://es.slideshare.net/mobile/anthony1991aj/tipos-de-servidores-y-sus-uso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224648" y="544500"/>
            <a:ext cx="5277855" cy="1569660"/>
          </a:xfrm>
          <a:prstGeom prst="rect">
            <a:avLst/>
          </a:prstGeom>
          <a:noFill/>
        </p:spPr>
        <p:txBody>
          <a:bodyPr wrap="none" lIns="91440" tIns="45720" rIns="91440" bIns="45720">
            <a:spAutoFit/>
          </a:bodyPr>
          <a:lstStyle/>
          <a:p>
            <a:pPr algn="ctr"/>
            <a:r>
              <a:rPr lang="es-ES" sz="9600" b="1" u="sng" dirty="0">
                <a:ln w="12700">
                  <a:solidFill>
                    <a:schemeClr val="accent1"/>
                  </a:solidFill>
                  <a:prstDash val="solid"/>
                </a:ln>
                <a:solidFill>
                  <a:srgbClr val="002060"/>
                </a:solidFill>
                <a:effectLst>
                  <a:outerShdw dist="38100" dir="2640000" algn="bl" rotWithShape="0">
                    <a:schemeClr val="accent1"/>
                  </a:outerShdw>
                </a:effectLst>
              </a:rPr>
              <a:t>S</a:t>
            </a:r>
            <a:r>
              <a:rPr lang="es-ES" sz="9600" b="1" u="sng" cap="none" spc="0" dirty="0" smtClean="0">
                <a:ln w="12700">
                  <a:solidFill>
                    <a:schemeClr val="accent1"/>
                  </a:solidFill>
                  <a:prstDash val="solid"/>
                </a:ln>
                <a:solidFill>
                  <a:srgbClr val="002060"/>
                </a:solidFill>
                <a:effectLst>
                  <a:outerShdw dist="38100" dir="2640000" algn="bl" rotWithShape="0">
                    <a:schemeClr val="accent1"/>
                  </a:outerShdw>
                </a:effectLst>
              </a:rPr>
              <a:t>ervidores</a:t>
            </a:r>
            <a:endParaRPr lang="es-ES" sz="9600" b="1" u="sng" cap="none" spc="0" dirty="0">
              <a:ln w="12700">
                <a:solidFill>
                  <a:schemeClr val="accent1"/>
                </a:solidFill>
                <a:prstDash val="solid"/>
              </a:ln>
              <a:solidFill>
                <a:srgbClr val="002060"/>
              </a:solidFill>
              <a:effectLst>
                <a:outerShdw dist="38100" dir="2640000" algn="bl" rotWithShape="0">
                  <a:schemeClr val="accent1"/>
                </a:outerShdw>
              </a:effectLst>
            </a:endParaRPr>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87887" cy="1683603"/>
          </a:xfrm>
          <a:prstGeom prst="rect">
            <a:avLst/>
          </a:prstGeom>
        </p:spPr>
      </p:pic>
      <p:sp>
        <p:nvSpPr>
          <p:cNvPr id="5" name="Rectángulo 4"/>
          <p:cNvSpPr/>
          <p:nvPr/>
        </p:nvSpPr>
        <p:spPr>
          <a:xfrm>
            <a:off x="995361" y="2409188"/>
            <a:ext cx="9736428" cy="4093428"/>
          </a:xfrm>
          <a:prstGeom prst="rect">
            <a:avLst/>
          </a:prstGeom>
        </p:spPr>
        <p:txBody>
          <a:bodyPr wrap="square">
            <a:spAutoFit/>
          </a:bodyPr>
          <a:lstStyle/>
          <a:p>
            <a:pPr algn="ctr"/>
            <a:r>
              <a:rPr lang="es-MX" sz="2000" dirty="0" smtClean="0"/>
              <a:t>Jonathan Alejandro Gutiérrez Díaz y Luisa Fernanda Gómez Rodríguez   </a:t>
            </a:r>
          </a:p>
          <a:p>
            <a:pPr algn="ctr"/>
            <a:r>
              <a:rPr lang="es-MX" sz="2000" dirty="0" smtClean="0"/>
              <a:t> 2E</a:t>
            </a:r>
            <a:r>
              <a:rPr lang="es-MX" sz="2000" dirty="0"/>
              <a:t>M</a:t>
            </a:r>
            <a:r>
              <a:rPr lang="es-MX" sz="2000" dirty="0" smtClean="0"/>
              <a:t>   </a:t>
            </a:r>
            <a:r>
              <a:rPr lang="es-MX" sz="2000" dirty="0"/>
              <a:t>9</a:t>
            </a:r>
            <a:r>
              <a:rPr lang="es-MX" sz="2000" dirty="0" smtClean="0"/>
              <a:t> de febrero del 2016</a:t>
            </a:r>
          </a:p>
          <a:p>
            <a:pPr algn="ctr"/>
            <a:endParaRPr lang="es-MX" sz="2000" dirty="0" smtClean="0"/>
          </a:p>
          <a:p>
            <a:pPr algn="just"/>
            <a:r>
              <a:rPr lang="es-MX" sz="2000" b="1" dirty="0" smtClean="0">
                <a:solidFill>
                  <a:srgbClr val="FF0000"/>
                </a:solidFill>
              </a:rPr>
              <a:t>Competencia especifica: </a:t>
            </a:r>
            <a:r>
              <a:rPr lang="es-MX" sz="2000" dirty="0" smtClean="0"/>
              <a:t>utiliza diversas aplicaciones de software para organizar, administrar y presentar información en aplicaciones diversas.</a:t>
            </a:r>
          </a:p>
          <a:p>
            <a:pPr algn="just"/>
            <a:endParaRPr lang="es-MX" sz="2000" b="1" dirty="0" smtClean="0"/>
          </a:p>
          <a:p>
            <a:pPr algn="just"/>
            <a:r>
              <a:rPr lang="es-MX" sz="2000" b="1" dirty="0" smtClean="0">
                <a:solidFill>
                  <a:srgbClr val="FF0000"/>
                </a:solidFill>
              </a:rPr>
              <a:t>Competencia disciplinar: </a:t>
            </a:r>
            <a:r>
              <a:rPr lang="es-MX" sz="2000" dirty="0" smtClean="0"/>
              <a:t>Básica de comunicación #12. utiliza las TIC para investigar, resolver problemas, producir materiales y transmitir información.</a:t>
            </a:r>
          </a:p>
          <a:p>
            <a:pPr algn="just"/>
            <a:endParaRPr lang="es-MX" sz="2000" dirty="0" smtClean="0"/>
          </a:p>
          <a:p>
            <a:pPr algn="just"/>
            <a:r>
              <a:rPr lang="es-MX" sz="2000" b="1" dirty="0" smtClean="0">
                <a:solidFill>
                  <a:srgbClr val="FF0000"/>
                </a:solidFill>
              </a:rPr>
              <a:t>Competencia genérica y atributo</a:t>
            </a:r>
            <a:r>
              <a:rPr lang="es-MX" sz="2000" dirty="0" smtClean="0">
                <a:solidFill>
                  <a:srgbClr val="FF0000"/>
                </a:solidFill>
              </a:rPr>
              <a:t>: </a:t>
            </a:r>
            <a:r>
              <a:rPr lang="es-MX" sz="2000" dirty="0" smtClean="0">
                <a:solidFill>
                  <a:srgbClr val="00B0F0"/>
                </a:solidFill>
              </a:rPr>
              <a:t>4.</a:t>
            </a:r>
            <a:r>
              <a:rPr lang="es-MX" sz="2000" dirty="0" smtClean="0"/>
              <a:t> escucha, interpreta y emite mensajes pertinentes en distintos contextos mediante la utilización de medios, códigos y herramientas apropiadas.</a:t>
            </a:r>
          </a:p>
          <a:p>
            <a:pPr algn="just"/>
            <a:r>
              <a:rPr lang="es-MX" sz="2000" i="1" dirty="0" smtClean="0">
                <a:solidFill>
                  <a:srgbClr val="C00000"/>
                </a:solidFill>
              </a:rPr>
              <a:t>4.5</a:t>
            </a:r>
            <a:r>
              <a:rPr lang="es-MX" sz="2000" dirty="0" smtClean="0">
                <a:solidFill>
                  <a:srgbClr val="00B0F0"/>
                </a:solidFill>
              </a:rPr>
              <a:t> </a:t>
            </a:r>
            <a:r>
              <a:rPr lang="es-MX" sz="2000" dirty="0" smtClean="0"/>
              <a:t>Maneja las tecnologías de la información y la comunicación para obtener información y expresar ideas.</a:t>
            </a:r>
          </a:p>
        </p:txBody>
      </p:sp>
      <p:pic>
        <p:nvPicPr>
          <p:cNvPr id="7" name="Imagen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9480" y="8362"/>
            <a:ext cx="1822520" cy="1459468"/>
          </a:xfrm>
          <a:prstGeom prst="rect">
            <a:avLst/>
          </a:prstGeom>
        </p:spPr>
      </p:pic>
    </p:spTree>
    <p:extLst>
      <p:ext uri="{BB962C8B-B14F-4D97-AF65-F5344CB8AC3E}">
        <p14:creationId xmlns:p14="http://schemas.microsoft.com/office/powerpoint/2010/main" val="14567640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3851896757"/>
              </p:ext>
            </p:extLst>
          </p:nvPr>
        </p:nvGraphicFramePr>
        <p:xfrm>
          <a:off x="0" y="0"/>
          <a:ext cx="12192000" cy="70189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0605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78637" y="2273190"/>
            <a:ext cx="10515600" cy="4351338"/>
          </a:xfrm>
        </p:spPr>
        <p:txBody>
          <a:bodyPr>
            <a:normAutofit fontScale="92500"/>
          </a:bodyPr>
          <a:lstStyle/>
          <a:p>
            <a:r>
              <a:rPr lang="es-MX" dirty="0"/>
              <a:t>Los servidores POP3 (Protocolo de oficina de correos 3) retienen los mensajes de correo electrónico entrantes hasta que el usuario compruebe su correo y entonces los transfieren al equipo. POP3 es el tipo de cuenta más habitual para el correo electrónico personal. Normalmente, los mensajes se eliminan del servidor después de comprobar el correo.</a:t>
            </a:r>
          </a:p>
          <a:p>
            <a:r>
              <a:rPr lang="es-MX" dirty="0"/>
              <a:t>Los servidores IMAP (Protocolo de acceso a mensajes de Internet) permiten trabajar con los mensajes de correo electrónico sin necesidad de descargarlos antes al equipo. Puede obtener una vista previa, eliminar y organizar los mensajes directamente en el servidor de correo electrónico, donde se guardan copias de los mismos hasta que el usuario los elimina. IMAP es más frecuente en las cuentas de correo electrónico de empresas.</a:t>
            </a:r>
          </a:p>
          <a:p>
            <a:r>
              <a:rPr lang="es-MX" dirty="0"/>
              <a:t>Los servidores SMTP (Protocolo simple de transferencia de correo) administran el envío de los mensajes de correo electrónico a Internet. El servidor SMTP administra el correo electrónico saliente y se utiliza en combinación con un servidor POP3 o IMAP de correo electrónico entrante</a:t>
            </a:r>
            <a:r>
              <a:rPr lang="es-MX" dirty="0" smtClean="0"/>
              <a:t>.</a:t>
            </a:r>
            <a:endParaRPr lang="es-MX" dirty="0"/>
          </a:p>
        </p:txBody>
      </p:sp>
      <p:pic>
        <p:nvPicPr>
          <p:cNvPr id="1027" name="Picture 3" descr="C:\Users\JONATHAN\Desktop\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9297" y="239840"/>
            <a:ext cx="2638425" cy="1733550"/>
          </a:xfrm>
          <a:prstGeom prst="rect">
            <a:avLst/>
          </a:prstGeom>
          <a:noFill/>
          <a:extLst>
            <a:ext uri="{909E8E84-426E-40DD-AFC4-6F175D3DCCD1}">
              <a14:hiddenFill xmlns:a14="http://schemas.microsoft.com/office/drawing/2010/main">
                <a:solidFill>
                  <a:srgbClr val="FFFFFF"/>
                </a:solidFill>
              </a14:hiddenFill>
            </a:ext>
          </a:extLst>
        </p:spPr>
      </p:pic>
      <p:sp>
        <p:nvSpPr>
          <p:cNvPr id="4" name="3 Rectángulo"/>
          <p:cNvSpPr/>
          <p:nvPr/>
        </p:nvSpPr>
        <p:spPr>
          <a:xfrm>
            <a:off x="248273" y="149215"/>
            <a:ext cx="7606574" cy="1754326"/>
          </a:xfrm>
          <a:prstGeom prst="rect">
            <a:avLst/>
          </a:prstGeom>
          <a:noFill/>
        </p:spPr>
        <p:txBody>
          <a:bodyPr wrap="square" lIns="91440" tIns="45720" rIns="91440" bIns="45720">
            <a:spAutoFit/>
          </a:bodyPr>
          <a:lstStyle/>
          <a:p>
            <a:pPr algn="ctr"/>
            <a:r>
              <a:rPr lang="es-ES" sz="5400" b="1" i="1" cap="none" spc="300" dirty="0" smtClean="0">
                <a:ln w="11430" cmpd="sng">
                  <a:solidFill>
                    <a:schemeClr val="accent1">
                      <a:tint val="10000"/>
                    </a:schemeClr>
                  </a:solidFill>
                  <a:prstDash val="solid"/>
                  <a:miter lim="800000"/>
                </a:ln>
                <a:solidFill>
                  <a:srgbClr val="002060"/>
                </a:solidFill>
                <a:effectLst>
                  <a:glow rad="45500">
                    <a:schemeClr val="accent1">
                      <a:satMod val="220000"/>
                      <a:alpha val="35000"/>
                    </a:schemeClr>
                  </a:glow>
                </a:effectLst>
              </a:rPr>
              <a:t>Servidor de correo electrónico</a:t>
            </a:r>
            <a:endParaRPr lang="es-ES" sz="5400" b="1" i="1" cap="none" spc="300" dirty="0">
              <a:ln w="11430" cmpd="sng">
                <a:solidFill>
                  <a:schemeClr val="accent1">
                    <a:tint val="10000"/>
                  </a:schemeClr>
                </a:solidFill>
                <a:prstDash val="solid"/>
                <a:miter lim="800000"/>
              </a:ln>
              <a:solidFill>
                <a:srgbClr val="002060"/>
              </a:solidFill>
              <a:effectLst>
                <a:glow rad="45500">
                  <a:schemeClr val="accent1">
                    <a:satMod val="220000"/>
                    <a:alpha val="35000"/>
                  </a:schemeClr>
                </a:glow>
              </a:effectLst>
            </a:endParaRPr>
          </a:p>
        </p:txBody>
      </p:sp>
    </p:spTree>
    <p:extLst>
      <p:ext uri="{BB962C8B-B14F-4D97-AF65-F5344CB8AC3E}">
        <p14:creationId xmlns:p14="http://schemas.microsoft.com/office/powerpoint/2010/main" val="1066024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www.asoma.es/blog/wp-content/uploads/2007/12/proceso-correo-electronico.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511" y="1433917"/>
            <a:ext cx="10860543" cy="4365938"/>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p:cNvSpPr txBox="1"/>
          <p:nvPr/>
        </p:nvSpPr>
        <p:spPr>
          <a:xfrm>
            <a:off x="5653823" y="1064585"/>
            <a:ext cx="643945" cy="369332"/>
          </a:xfrm>
          <a:prstGeom prst="rect">
            <a:avLst/>
          </a:prstGeom>
          <a:noFill/>
        </p:spPr>
        <p:txBody>
          <a:bodyPr wrap="square" rtlCol="0">
            <a:spAutoFit/>
          </a:bodyPr>
          <a:lstStyle/>
          <a:p>
            <a:r>
              <a:rPr lang="es-MX" b="1" dirty="0" smtClean="0"/>
              <a:t>DNS</a:t>
            </a:r>
            <a:endParaRPr lang="es-MX" b="1" dirty="0"/>
          </a:p>
        </p:txBody>
      </p:sp>
    </p:spTree>
    <p:extLst>
      <p:ext uri="{BB962C8B-B14F-4D97-AF65-F5344CB8AC3E}">
        <p14:creationId xmlns:p14="http://schemas.microsoft.com/office/powerpoint/2010/main" val="9165907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p:cNvSpPr>
            <a:spLocks noGrp="1"/>
          </p:cNvSpPr>
          <p:nvPr>
            <p:ph idx="1"/>
          </p:nvPr>
        </p:nvSpPr>
        <p:spPr/>
        <p:txBody>
          <a:bodyPr>
            <a:normAutofit/>
          </a:bodyPr>
          <a:lstStyle/>
          <a:p>
            <a:pPr marL="0" indent="0">
              <a:buNone/>
            </a:pPr>
            <a:r>
              <a:rPr lang="es-MX" sz="2400" dirty="0" smtClean="0"/>
              <a:t>La mensajería instantánea como su nombre lo dice son mensajes recientes de una charla que se da entre dos miembros en línea, esto hace que el chat sea en tiempo, informal e inseguro, ya que puedes chatear con personas desconocidas y si no se toman las medidas adecuadas para el uso de esta puede suceder algo grave.</a:t>
            </a:r>
          </a:p>
          <a:p>
            <a:pPr marL="0" indent="0">
              <a:buNone/>
            </a:pPr>
            <a:r>
              <a:rPr lang="es-MX" sz="2400" dirty="0" smtClean="0"/>
              <a:t>En cambio, los correos electrónicos son un poco más formales porque normalmente nuestra bandeja actual puede estar llena de correos que se mandan al darnos de alta con una cuenta en una pagina de internet, reglamentos cuando nos integramos en algún grupo social y de archivos escolares; los correos tienen mayor seguridad que los IM ya que proporcionas tu correo si lo deseas y tiene mas privacidad cada que tu decides dar información acerca de él, es decir, no es público. </a:t>
            </a:r>
          </a:p>
          <a:p>
            <a:pPr marL="0" indent="0">
              <a:buNone/>
            </a:pPr>
            <a:endParaRPr lang="es-MX" dirty="0"/>
          </a:p>
        </p:txBody>
      </p:sp>
      <p:sp>
        <p:nvSpPr>
          <p:cNvPr id="3" name="2 Rectángulo"/>
          <p:cNvSpPr/>
          <p:nvPr/>
        </p:nvSpPr>
        <p:spPr>
          <a:xfrm>
            <a:off x="4094461" y="648148"/>
            <a:ext cx="3167855" cy="923330"/>
          </a:xfrm>
          <a:prstGeom prst="rect">
            <a:avLst/>
          </a:prstGeom>
          <a:noFill/>
        </p:spPr>
        <p:txBody>
          <a:bodyPr wrap="none" lIns="91440" tIns="45720" rIns="91440" bIns="45720">
            <a:spAutoFit/>
          </a:bodyPr>
          <a:lstStyle/>
          <a:p>
            <a:pPr algn="ctr"/>
            <a:r>
              <a:rPr lang="es-ES" sz="5400" b="1" cap="none" spc="0" dirty="0" smtClean="0">
                <a:ln w="17780" cmpd="sng">
                  <a:solidFill>
                    <a:srgbClr val="FFFFFF"/>
                  </a:solidFill>
                  <a:prstDash val="solid"/>
                  <a:miter lim="800000"/>
                </a:ln>
                <a:solidFill>
                  <a:srgbClr val="FF0000"/>
                </a:solidFill>
                <a:effectLst>
                  <a:outerShdw blurRad="50800" algn="tl" rotWithShape="0">
                    <a:srgbClr val="000000"/>
                  </a:outerShdw>
                </a:effectLst>
              </a:rPr>
              <a:t>Conclusión</a:t>
            </a:r>
            <a:endParaRPr lang="es-ES" sz="5400" b="1" cap="none" spc="0" dirty="0">
              <a:ln w="17780" cmpd="sng">
                <a:solidFill>
                  <a:srgbClr val="FFFFFF"/>
                </a:solidFill>
                <a:prstDash val="solid"/>
                <a:miter lim="800000"/>
              </a:ln>
              <a:solidFill>
                <a:srgbClr val="FF0000"/>
              </a:solidFill>
              <a:effectLst>
                <a:outerShdw blurRad="50800" algn="tl" rotWithShape="0">
                  <a:srgbClr val="000000"/>
                </a:outerShdw>
              </a:effectLst>
            </a:endParaRPr>
          </a:p>
        </p:txBody>
      </p:sp>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37989" y="5460642"/>
            <a:ext cx="1048428" cy="1397358"/>
          </a:xfrm>
          <a:prstGeom prst="rect">
            <a:avLst/>
          </a:prstGeom>
        </p:spPr>
      </p:pic>
      <p:pic>
        <p:nvPicPr>
          <p:cNvPr id="4" name="Imagen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0224" y="5621483"/>
            <a:ext cx="794566" cy="1236518"/>
          </a:xfrm>
          <a:prstGeom prst="rect">
            <a:avLst/>
          </a:prstGeom>
        </p:spPr>
      </p:pic>
    </p:spTree>
    <p:extLst>
      <p:ext uri="{BB962C8B-B14F-4D97-AF65-F5344CB8AC3E}">
        <p14:creationId xmlns:p14="http://schemas.microsoft.com/office/powerpoint/2010/main" val="37435383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r>
              <a:rPr lang="es-MX" dirty="0">
                <a:hlinkClick r:id="rId2"/>
              </a:rPr>
              <a:t>http://</a:t>
            </a:r>
            <a:r>
              <a:rPr lang="es-MX" dirty="0" smtClean="0">
                <a:hlinkClick r:id="rId2"/>
              </a:rPr>
              <a:t>windows.microsoft.com/es-mx/windows-vista/pop3-smtp-and-other-e-mail-server-types</a:t>
            </a:r>
            <a:endParaRPr lang="es-MX" dirty="0" smtClean="0"/>
          </a:p>
          <a:p>
            <a:endParaRPr lang="es-MX" dirty="0" smtClean="0">
              <a:hlinkClick r:id="rId3"/>
            </a:endParaRPr>
          </a:p>
          <a:p>
            <a:r>
              <a:rPr lang="es-MX" dirty="0" smtClean="0">
                <a:hlinkClick r:id="rId3"/>
              </a:rPr>
              <a:t>http</a:t>
            </a:r>
            <a:r>
              <a:rPr lang="es-MX" dirty="0">
                <a:hlinkClick r:id="rId3"/>
              </a:rPr>
              <a:t>://www.informaticamoderna.com/Servidor.htm</a:t>
            </a:r>
            <a:r>
              <a:rPr lang="es-MX" dirty="0"/>
              <a:t> </a:t>
            </a:r>
            <a:endParaRPr lang="es-MX" dirty="0" smtClean="0"/>
          </a:p>
          <a:p>
            <a:endParaRPr lang="es-MX" dirty="0" smtClean="0">
              <a:hlinkClick r:id="rId4"/>
            </a:endParaRPr>
          </a:p>
          <a:p>
            <a:r>
              <a:rPr lang="es-MX" dirty="0" smtClean="0">
                <a:hlinkClick r:id="rId4"/>
              </a:rPr>
              <a:t>http</a:t>
            </a:r>
            <a:r>
              <a:rPr lang="es-MX" dirty="0">
                <a:hlinkClick r:id="rId4"/>
              </a:rPr>
              <a:t>://</a:t>
            </a:r>
            <a:r>
              <a:rPr lang="es-MX" dirty="0" smtClean="0">
                <a:hlinkClick r:id="rId4"/>
              </a:rPr>
              <a:t>es.slideshare.net/mobile/anthony1991aj/tipos-de-servidores-y-sus-usos</a:t>
            </a:r>
            <a:endParaRPr lang="es-MX" dirty="0" smtClean="0"/>
          </a:p>
          <a:p>
            <a:endParaRPr lang="es-MX" dirty="0">
              <a:hlinkClick r:id="rId2"/>
            </a:endParaRPr>
          </a:p>
          <a:p>
            <a:r>
              <a:rPr lang="es-MX" dirty="0" smtClean="0">
                <a:hlinkClick r:id="rId2"/>
              </a:rPr>
              <a:t>http</a:t>
            </a:r>
            <a:r>
              <a:rPr lang="es-MX" dirty="0">
                <a:hlinkClick r:id="rId2"/>
              </a:rPr>
              <a:t>://</a:t>
            </a:r>
            <a:r>
              <a:rPr lang="es-MX" dirty="0" smtClean="0">
                <a:hlinkClick r:id="rId2"/>
              </a:rPr>
              <a:t>windows.microsoft.com/es-mx/windows-vista/pop3-smtp-and-other-e-mail-server-types</a:t>
            </a:r>
            <a:endParaRPr lang="es-MX" dirty="0"/>
          </a:p>
        </p:txBody>
      </p:sp>
    </p:spTree>
    <p:extLst>
      <p:ext uri="{BB962C8B-B14F-4D97-AF65-F5344CB8AC3E}">
        <p14:creationId xmlns:p14="http://schemas.microsoft.com/office/powerpoint/2010/main" val="79751497"/>
      </p:ext>
    </p:extLst>
  </p:cSld>
  <p:clrMapOvr>
    <a:masterClrMapping/>
  </p:clrMapOvr>
</p:sld>
</file>

<file path=ppt/theme/theme1.xml><?xml version="1.0" encoding="utf-8"?>
<a:theme xmlns:a="http://schemas.openxmlformats.org/drawingml/2006/main" name="Metropolitana">
  <a:themeElements>
    <a:clrScheme name="Metropolitana">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a">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TM03457491[[fn=Metrópoli]]</Template>
  <TotalTime>271</TotalTime>
  <Words>594</Words>
  <Application>Microsoft Office PowerPoint</Application>
  <PresentationFormat>Panorámica</PresentationFormat>
  <Paragraphs>49</Paragraphs>
  <Slides>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6</vt:i4>
      </vt:variant>
    </vt:vector>
  </HeadingPairs>
  <TitlesOfParts>
    <vt:vector size="9" baseType="lpstr">
      <vt:lpstr>Arial</vt:lpstr>
      <vt:lpstr>Calibri Light</vt:lpstr>
      <vt:lpstr>Metropolitana</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ALUMNO</dc:creator>
  <cp:lastModifiedBy>CIBERPOEPLE</cp:lastModifiedBy>
  <cp:revision>14</cp:revision>
  <dcterms:created xsi:type="dcterms:W3CDTF">2016-02-03T18:38:33Z</dcterms:created>
  <dcterms:modified xsi:type="dcterms:W3CDTF">2016-03-08T00:28:42Z</dcterms:modified>
</cp:coreProperties>
</file>